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4"/>
  </p:notes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notesMasters/notesMaster1.xml" Type="http://schemas.openxmlformats.org/officeDocument/2006/relationships/notesMaster"/><Relationship Id="rId45" Target="theme/theme2.xml" Type="http://schemas.openxmlformats.org/officeDocument/2006/relationships/theme"/><Relationship Id="rId46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https://www.gov.nt.ca/ecc/sites/ecc/files/resources/rabies_story_book_inu.pdf</a:t>
            </a:r>
          </a:p>
          <a:p>
            <a:r>
              <a:rPr lang="en-US"/>
              <a:t/>
            </a:r>
          </a:p>
          <a:p>
            <a:r>
              <a:rPr lang="en-US"/>
              <a:t>https://www.gov.nt.ca/ecc/sites/ecc/files/resources/rabies_story_book_en.pdf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svg" Type="http://schemas.openxmlformats.org/officeDocument/2006/relationships/image"/><Relationship Id="rId12" Target="../media/image55.png" Type="http://schemas.openxmlformats.org/officeDocument/2006/relationships/image"/><Relationship Id="rId13" Target="../media/image56.svg" Type="http://schemas.openxmlformats.org/officeDocument/2006/relationships/image"/><Relationship Id="rId14" Target="../media/image57.png" Type="http://schemas.openxmlformats.org/officeDocument/2006/relationships/image"/><Relationship Id="rId15" Target="../media/image58.svg" Type="http://schemas.openxmlformats.org/officeDocument/2006/relationships/image"/><Relationship Id="rId16" Target="../media/image59.png" Type="http://schemas.openxmlformats.org/officeDocument/2006/relationships/image"/><Relationship Id="rId17" Target="../media/image60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0.png" Type="http://schemas.openxmlformats.org/officeDocument/2006/relationships/image"/><Relationship Id="rId4" Target="../media/image7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013" t="0" r="-735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78815"/>
            <a:ext cx="7482703" cy="37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unavut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R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abies </a:t>
            </a:r>
          </a:p>
          <a:p>
            <a:pPr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wareness &amp;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REVention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e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ducation </a:t>
            </a:r>
            <a:r>
              <a:rPr lang="en-US" sz="7100">
                <a:solidFill>
                  <a:srgbClr val="EF4925"/>
                </a:solidFill>
                <a:latin typeface="Bebas Neue Bold"/>
              </a:rPr>
              <a:t>P</a:t>
            </a:r>
            <a:r>
              <a:rPr lang="en-US" sz="7100">
                <a:solidFill>
                  <a:srgbClr val="000000"/>
                </a:solidFill>
                <a:latin typeface="Bebas Neue Bold"/>
              </a:rPr>
              <a:t>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907442"/>
            <a:ext cx="7511355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Lesson 3: Rabies and Humans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511" r="0" b="-1846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30494" y="5052736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3426" y="4928242"/>
            <a:ext cx="7562730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Describe how a person may become infected with the rabies virus.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30494" y="7581541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3426" y="6856074"/>
            <a:ext cx="8641423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Describe the steps to follow if someone has been bitten or scratched by an animal or has come into contact with an animal that is suspected of having rabies.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27373"/>
            <a:ext cx="585460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Learning Goals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60329"/>
            <a:ext cx="787386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By the end of this lesson I will be able to: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7212" y="1266527"/>
            <a:ext cx="6100747" cy="7753947"/>
          </a:xfrm>
          <a:custGeom>
            <a:avLst/>
            <a:gdLst/>
            <a:ahLst/>
            <a:cxnLst/>
            <a:rect r="r" b="b" t="t" l="l"/>
            <a:pathLst>
              <a:path h="7753947" w="6100747">
                <a:moveTo>
                  <a:pt x="0" y="0"/>
                </a:moveTo>
                <a:lnTo>
                  <a:pt x="6100746" y="0"/>
                </a:lnTo>
                <a:lnTo>
                  <a:pt x="6100746" y="7753946"/>
                </a:lnTo>
                <a:lnTo>
                  <a:pt x="0" y="7753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112" t="-31999" r="-115850" b="-140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8400" y="3791542"/>
            <a:ext cx="2832158" cy="2832158"/>
          </a:xfrm>
          <a:custGeom>
            <a:avLst/>
            <a:gdLst/>
            <a:ahLst/>
            <a:cxnLst/>
            <a:rect r="r" b="b" t="t" l="l"/>
            <a:pathLst>
              <a:path h="2832158" w="2832158">
                <a:moveTo>
                  <a:pt x="0" y="0"/>
                </a:moveTo>
                <a:lnTo>
                  <a:pt x="2832158" y="0"/>
                </a:lnTo>
                <a:lnTo>
                  <a:pt x="2832158" y="2832158"/>
                </a:lnTo>
                <a:lnTo>
                  <a:pt x="0" y="2832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7135" y="5536240"/>
            <a:ext cx="453533" cy="3328685"/>
          </a:xfrm>
          <a:custGeom>
            <a:avLst/>
            <a:gdLst/>
            <a:ahLst/>
            <a:cxnLst/>
            <a:rect r="r" b="b" t="t" l="l"/>
            <a:pathLst>
              <a:path h="3328685" w="453533">
                <a:moveTo>
                  <a:pt x="0" y="0"/>
                </a:moveTo>
                <a:lnTo>
                  <a:pt x="453534" y="0"/>
                </a:lnTo>
                <a:lnTo>
                  <a:pt x="453534" y="3328685"/>
                </a:lnTo>
                <a:lnTo>
                  <a:pt x="0" y="33286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24153"/>
            <a:ext cx="688970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KWL Chart Review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80219" y="5010150"/>
            <a:ext cx="6106164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Have any of your questions been answered?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What have you learned so far?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Do you have any new questions to add to the list?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578153"/>
            <a:ext cx="7609202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Revisit your KWL chart from Lesson 1.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01645" y="6697582"/>
            <a:ext cx="2064579" cy="2560718"/>
          </a:xfrm>
          <a:custGeom>
            <a:avLst/>
            <a:gdLst/>
            <a:ahLst/>
            <a:cxnLst/>
            <a:rect r="r" b="b" t="t" l="l"/>
            <a:pathLst>
              <a:path h="2560718" w="2064579">
                <a:moveTo>
                  <a:pt x="0" y="0"/>
                </a:moveTo>
                <a:lnTo>
                  <a:pt x="2064579" y="0"/>
                </a:lnTo>
                <a:lnTo>
                  <a:pt x="2064579" y="2560718"/>
                </a:lnTo>
                <a:lnTo>
                  <a:pt x="0" y="2560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45423"/>
            <a:ext cx="8771363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We know that foxes usually get rabies by interacting with infected foxes.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729350" y="1012695"/>
            <a:ext cx="6097084" cy="1886139"/>
            <a:chOff x="0" y="0"/>
            <a:chExt cx="8129446" cy="25148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90971" y="87662"/>
              <a:ext cx="1738475" cy="2427190"/>
            </a:xfrm>
            <a:custGeom>
              <a:avLst/>
              <a:gdLst/>
              <a:ahLst/>
              <a:cxnLst/>
              <a:rect r="r" b="b" t="t" l="l"/>
              <a:pathLst>
                <a:path h="2427190" w="1738475">
                  <a:moveTo>
                    <a:pt x="0" y="0"/>
                  </a:moveTo>
                  <a:lnTo>
                    <a:pt x="1738475" y="0"/>
                  </a:lnTo>
                  <a:lnTo>
                    <a:pt x="1738475" y="2427190"/>
                  </a:lnTo>
                  <a:lnTo>
                    <a:pt x="0" y="2427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53984"/>
              <a:ext cx="3090296" cy="2294545"/>
            </a:xfrm>
            <a:custGeom>
              <a:avLst/>
              <a:gdLst/>
              <a:ahLst/>
              <a:cxnLst/>
              <a:rect r="r" b="b" t="t" l="l"/>
              <a:pathLst>
                <a:path h="2294545" w="3090296">
                  <a:moveTo>
                    <a:pt x="0" y="0"/>
                  </a:moveTo>
                  <a:lnTo>
                    <a:pt x="3090296" y="0"/>
                  </a:lnTo>
                  <a:lnTo>
                    <a:pt x="3090296" y="2294545"/>
                  </a:lnTo>
                  <a:lnTo>
                    <a:pt x="0" y="2294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587689" y="1035359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2"/>
                  </a:lnTo>
                  <a:lnTo>
                    <a:pt x="0" y="69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2171271">
              <a:off x="154978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4" y="0"/>
                  </a:lnTo>
                  <a:lnTo>
                    <a:pt x="560684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736294"/>
            <a:ext cx="799147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Infected with Rabies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964741"/>
            <a:ext cx="8771363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Can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humans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become infected with rabies?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1349221" y="3485363"/>
            <a:ext cx="5244987" cy="3316274"/>
            <a:chOff x="0" y="0"/>
            <a:chExt cx="6993315" cy="4421699"/>
          </a:xfrm>
        </p:grpSpPr>
        <p:sp>
          <p:nvSpPr>
            <p:cNvPr name="Freeform 12" id="12"/>
            <p:cNvSpPr/>
            <p:nvPr/>
          </p:nvSpPr>
          <p:spPr>
            <a:xfrm flipH="true" flipV="false" rot="0">
              <a:off x="0" y="595824"/>
              <a:ext cx="2350738" cy="1768930"/>
            </a:xfrm>
            <a:custGeom>
              <a:avLst/>
              <a:gdLst/>
              <a:ahLst/>
              <a:cxnLst/>
              <a:rect r="r" b="b" t="t" l="l"/>
              <a:pathLst>
                <a:path h="1768930" w="2350738">
                  <a:moveTo>
                    <a:pt x="2350738" y="0"/>
                  </a:moveTo>
                  <a:lnTo>
                    <a:pt x="0" y="0"/>
                  </a:lnTo>
                  <a:lnTo>
                    <a:pt x="0" y="1768931"/>
                  </a:lnTo>
                  <a:lnTo>
                    <a:pt x="2350738" y="1768931"/>
                  </a:lnTo>
                  <a:lnTo>
                    <a:pt x="2350738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199437" y="692291"/>
              <a:ext cx="1793879" cy="2457368"/>
            </a:xfrm>
            <a:custGeom>
              <a:avLst/>
              <a:gdLst/>
              <a:ahLst/>
              <a:cxnLst/>
              <a:rect r="r" b="b" t="t" l="l"/>
              <a:pathLst>
                <a:path h="2457368" w="1793879">
                  <a:moveTo>
                    <a:pt x="0" y="0"/>
                  </a:moveTo>
                  <a:lnTo>
                    <a:pt x="1793878" y="0"/>
                  </a:lnTo>
                  <a:lnTo>
                    <a:pt x="1793878" y="2457368"/>
                  </a:lnTo>
                  <a:lnTo>
                    <a:pt x="0" y="2457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true" flipV="false" rot="0">
              <a:off x="0" y="2712968"/>
              <a:ext cx="2541681" cy="1708731"/>
            </a:xfrm>
            <a:custGeom>
              <a:avLst/>
              <a:gdLst/>
              <a:ahLst/>
              <a:cxnLst/>
              <a:rect r="r" b="b" t="t" l="l"/>
              <a:pathLst>
                <a:path h="1708731" w="2541681">
                  <a:moveTo>
                    <a:pt x="2541681" y="0"/>
                  </a:moveTo>
                  <a:lnTo>
                    <a:pt x="0" y="0"/>
                  </a:lnTo>
                  <a:lnTo>
                    <a:pt x="0" y="1708731"/>
                  </a:lnTo>
                  <a:lnTo>
                    <a:pt x="2541681" y="1708731"/>
                  </a:lnTo>
                  <a:lnTo>
                    <a:pt x="2541681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34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816518">
              <a:off x="2622143" y="1296843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1"/>
                  </a:lnTo>
                  <a:lnTo>
                    <a:pt x="0" y="697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true" rot="-787964">
              <a:off x="2590769" y="2881882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697531"/>
                  </a:moveTo>
                  <a:lnTo>
                    <a:pt x="2305889" y="697531"/>
                  </a:lnTo>
                  <a:lnTo>
                    <a:pt x="2305889" y="0"/>
                  </a:lnTo>
                  <a:lnTo>
                    <a:pt x="0" y="0"/>
                  </a:lnTo>
                  <a:lnTo>
                    <a:pt x="0" y="697531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2171271">
              <a:off x="99049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2171271">
              <a:off x="990498" y="2419570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4490757"/>
            <a:ext cx="8771363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We also know that dogs normally get rabies from interacting with infected foxes or dogs. But what about humans?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4263" y="1419025"/>
            <a:ext cx="7120929" cy="7839275"/>
            <a:chOff x="0" y="0"/>
            <a:chExt cx="9494572" cy="10452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219875" y="0"/>
              <a:ext cx="5274697" cy="4437338"/>
            </a:xfrm>
            <a:custGeom>
              <a:avLst/>
              <a:gdLst/>
              <a:ahLst/>
              <a:cxnLst/>
              <a:rect r="r" b="b" t="t" l="l"/>
              <a:pathLst>
                <a:path h="4437338" w="5274697">
                  <a:moveTo>
                    <a:pt x="0" y="0"/>
                  </a:moveTo>
                  <a:lnTo>
                    <a:pt x="5274697" y="0"/>
                  </a:lnTo>
                  <a:lnTo>
                    <a:pt x="5274697" y="4437338"/>
                  </a:lnTo>
                  <a:lnTo>
                    <a:pt x="0" y="443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294299"/>
              <a:ext cx="3868563" cy="4143040"/>
            </a:xfrm>
            <a:custGeom>
              <a:avLst/>
              <a:gdLst/>
              <a:ahLst/>
              <a:cxnLst/>
              <a:rect r="r" b="b" t="t" l="l"/>
              <a:pathLst>
                <a:path h="4143040" w="3868563">
                  <a:moveTo>
                    <a:pt x="0" y="0"/>
                  </a:moveTo>
                  <a:lnTo>
                    <a:pt x="3868563" y="0"/>
                  </a:lnTo>
                  <a:lnTo>
                    <a:pt x="3868563" y="4143039"/>
                  </a:lnTo>
                  <a:lnTo>
                    <a:pt x="0" y="414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799340" y="391477"/>
              <a:ext cx="790570" cy="724359"/>
            </a:xfrm>
            <a:custGeom>
              <a:avLst/>
              <a:gdLst/>
              <a:ahLst/>
              <a:cxnLst/>
              <a:rect r="r" b="b" t="t" l="l"/>
              <a:pathLst>
                <a:path h="724359" w="790570">
                  <a:moveTo>
                    <a:pt x="0" y="0"/>
                  </a:moveTo>
                  <a:lnTo>
                    <a:pt x="790569" y="0"/>
                  </a:lnTo>
                  <a:lnTo>
                    <a:pt x="790569" y="724359"/>
                  </a:lnTo>
                  <a:lnTo>
                    <a:pt x="0" y="724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180608" y="6090297"/>
              <a:ext cx="4078534" cy="4362069"/>
            </a:xfrm>
            <a:custGeom>
              <a:avLst/>
              <a:gdLst/>
              <a:ahLst/>
              <a:cxnLst/>
              <a:rect r="r" b="b" t="t" l="l"/>
              <a:pathLst>
                <a:path h="4362069" w="4078534">
                  <a:moveTo>
                    <a:pt x="0" y="0"/>
                  </a:moveTo>
                  <a:lnTo>
                    <a:pt x="4078534" y="0"/>
                  </a:lnTo>
                  <a:lnTo>
                    <a:pt x="4078534" y="4362069"/>
                  </a:lnTo>
                  <a:lnTo>
                    <a:pt x="0" y="4362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259142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0" y="0"/>
                  </a:moveTo>
                  <a:lnTo>
                    <a:pt x="1369632" y="0"/>
                  </a:lnTo>
                  <a:lnTo>
                    <a:pt x="1369632" y="2588651"/>
                  </a:lnTo>
                  <a:lnTo>
                    <a:pt x="0" y="258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249466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1369631" y="0"/>
                  </a:moveTo>
                  <a:lnTo>
                    <a:pt x="0" y="0"/>
                  </a:lnTo>
                  <a:lnTo>
                    <a:pt x="0" y="2588651"/>
                  </a:lnTo>
                  <a:lnTo>
                    <a:pt x="1369631" y="2588651"/>
                  </a:lnTo>
                  <a:lnTo>
                    <a:pt x="1369631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2625030">
              <a:off x="2733399" y="5551075"/>
              <a:ext cx="692900" cy="1078444"/>
            </a:xfrm>
            <a:custGeom>
              <a:avLst/>
              <a:gdLst/>
              <a:ahLst/>
              <a:cxnLst/>
              <a:rect r="r" b="b" t="t" l="l"/>
              <a:pathLst>
                <a:path h="1078444" w="692900">
                  <a:moveTo>
                    <a:pt x="0" y="0"/>
                  </a:moveTo>
                  <a:lnTo>
                    <a:pt x="692901" y="0"/>
                  </a:lnTo>
                  <a:lnTo>
                    <a:pt x="692901" y="1078444"/>
                  </a:lnTo>
                  <a:lnTo>
                    <a:pt x="0" y="1078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4134835"/>
            <a:ext cx="9002394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Rabies is a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zoonotic disease.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That means that the virus can be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transmitted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from animals to humans.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Humans become infected with the rabies virus from interacting with a rabid animal,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often a dog.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It is less common for humans to get rabies from foxes or other wild animals.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96896"/>
            <a:ext cx="732904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Rabies and humans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577707"/>
            <a:ext cx="4246215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Yes they can!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40" r="0" b="-874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57250"/>
            <a:ext cx="16332979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How 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do you think a person is </a:t>
            </a:r>
            <a:r>
              <a:rPr lang="en-US" sz="9200">
                <a:solidFill>
                  <a:srgbClr val="EF4925"/>
                </a:solidFill>
                <a:latin typeface="Bebas Neue Bold"/>
              </a:rPr>
              <a:t>infected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with rabies from a dog or other animal?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920891"/>
            <a:ext cx="16230600" cy="8175506"/>
            <a:chOff x="0" y="0"/>
            <a:chExt cx="21640800" cy="1090067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12030984" y="2114227"/>
              <a:ext cx="4114800" cy="4114800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4925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12393972" y="2459827"/>
              <a:ext cx="3534605" cy="3123707"/>
            </a:xfrm>
            <a:custGeom>
              <a:avLst/>
              <a:gdLst/>
              <a:ahLst/>
              <a:cxnLst/>
              <a:rect r="r" b="b" t="t" l="l"/>
              <a:pathLst>
                <a:path h="3123707" w="3534605">
                  <a:moveTo>
                    <a:pt x="0" y="0"/>
                  </a:moveTo>
                  <a:lnTo>
                    <a:pt x="3534605" y="0"/>
                  </a:lnTo>
                  <a:lnTo>
                    <a:pt x="3534605" y="3123707"/>
                  </a:lnTo>
                  <a:lnTo>
                    <a:pt x="0" y="3123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17027838" y="2114227"/>
              <a:ext cx="4114800" cy="4114800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4925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17410962" y="2574027"/>
              <a:ext cx="3304733" cy="2990784"/>
            </a:xfrm>
            <a:custGeom>
              <a:avLst/>
              <a:gdLst/>
              <a:ahLst/>
              <a:cxnLst/>
              <a:rect r="r" b="b" t="t" l="l"/>
              <a:pathLst>
                <a:path h="2990784" w="3304733">
                  <a:moveTo>
                    <a:pt x="0" y="0"/>
                  </a:moveTo>
                  <a:lnTo>
                    <a:pt x="3304733" y="0"/>
                  </a:lnTo>
                  <a:lnTo>
                    <a:pt x="3304733" y="2990783"/>
                  </a:lnTo>
                  <a:lnTo>
                    <a:pt x="0" y="2990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618447" y="7001563"/>
              <a:ext cx="1929906" cy="1568487"/>
            </a:xfrm>
            <a:custGeom>
              <a:avLst/>
              <a:gdLst/>
              <a:ahLst/>
              <a:cxnLst/>
              <a:rect r="r" b="b" t="t" l="l"/>
              <a:pathLst>
                <a:path h="1568487" w="1929906">
                  <a:moveTo>
                    <a:pt x="0" y="0"/>
                  </a:moveTo>
                  <a:lnTo>
                    <a:pt x="1929906" y="0"/>
                  </a:lnTo>
                  <a:lnTo>
                    <a:pt x="1929906" y="1568486"/>
                  </a:lnTo>
                  <a:lnTo>
                    <a:pt x="0" y="156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2058775" y="7386731"/>
              <a:ext cx="3103318" cy="3095560"/>
            </a:xfrm>
            <a:custGeom>
              <a:avLst/>
              <a:gdLst/>
              <a:ahLst/>
              <a:cxnLst/>
              <a:rect r="r" b="b" t="t" l="l"/>
              <a:pathLst>
                <a:path h="3095560" w="3103318">
                  <a:moveTo>
                    <a:pt x="0" y="0"/>
                  </a:moveTo>
                  <a:lnTo>
                    <a:pt x="3103319" y="0"/>
                  </a:lnTo>
                  <a:lnTo>
                    <a:pt x="3103319" y="3095560"/>
                  </a:lnTo>
                  <a:lnTo>
                    <a:pt x="0" y="309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3" id="13"/>
            <p:cNvGrpSpPr/>
            <p:nvPr/>
          </p:nvGrpSpPr>
          <p:grpSpPr>
            <a:xfrm rot="0">
              <a:off x="11532822" y="6785875"/>
              <a:ext cx="4114800" cy="411480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7526000" y="6785875"/>
              <a:ext cx="4114800" cy="4114800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19529434" y="8566700"/>
              <a:ext cx="1502629" cy="1700506"/>
            </a:xfrm>
            <a:custGeom>
              <a:avLst/>
              <a:gdLst/>
              <a:ahLst/>
              <a:cxnLst/>
              <a:rect r="r" b="b" t="t" l="l"/>
              <a:pathLst>
                <a:path h="1700506" w="1502629">
                  <a:moveTo>
                    <a:pt x="0" y="0"/>
                  </a:moveTo>
                  <a:lnTo>
                    <a:pt x="1502628" y="0"/>
                  </a:lnTo>
                  <a:lnTo>
                    <a:pt x="1502628" y="1700505"/>
                  </a:lnTo>
                  <a:lnTo>
                    <a:pt x="0" y="1700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7861094" y="8685240"/>
              <a:ext cx="1912863" cy="1147718"/>
            </a:xfrm>
            <a:custGeom>
              <a:avLst/>
              <a:gdLst/>
              <a:ahLst/>
              <a:cxnLst/>
              <a:rect r="r" b="b" t="t" l="l"/>
              <a:pathLst>
                <a:path h="1147718" w="1912863">
                  <a:moveTo>
                    <a:pt x="0" y="0"/>
                  </a:moveTo>
                  <a:lnTo>
                    <a:pt x="1912864" y="0"/>
                  </a:lnTo>
                  <a:lnTo>
                    <a:pt x="1912864" y="1147718"/>
                  </a:lnTo>
                  <a:lnTo>
                    <a:pt x="0" y="1147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5782186" y="8269597"/>
              <a:ext cx="1609251" cy="1147356"/>
            </a:xfrm>
            <a:custGeom>
              <a:avLst/>
              <a:gdLst/>
              <a:ahLst/>
              <a:cxnLst/>
              <a:rect r="r" b="b" t="t" l="l"/>
              <a:pathLst>
                <a:path h="1147356" w="1609251">
                  <a:moveTo>
                    <a:pt x="0" y="0"/>
                  </a:moveTo>
                  <a:lnTo>
                    <a:pt x="1609250" y="0"/>
                  </a:lnTo>
                  <a:lnTo>
                    <a:pt x="1609250" y="1147355"/>
                  </a:lnTo>
                  <a:lnTo>
                    <a:pt x="0" y="1147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0" y="1545991"/>
              <a:ext cx="10820400" cy="8819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</a:p>
            <a:p>
              <a:pPr>
                <a:lnSpc>
                  <a:spcPts val="4759"/>
                </a:lnSpc>
              </a:pP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Humans usually become infected with the rabies virus from a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bite or a scratch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 from a rabid animal, such as a dog. </a:t>
              </a:r>
            </a:p>
            <a:p>
              <a:pPr>
                <a:lnSpc>
                  <a:spcPts val="4759"/>
                </a:lnSpc>
              </a:pPr>
            </a:p>
            <a:p>
              <a:pPr>
                <a:lnSpc>
                  <a:spcPts val="4759"/>
                </a:lnSpc>
              </a:pPr>
            </a:p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It is also possible for humans to be infected with rabies if the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saliva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 of a rabid animal enters an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open wound 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or a person’s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eyes, mouth or nose. 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-171450"/>
              <a:ext cx="11429603" cy="2031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EF4925"/>
                  </a:solidFill>
                  <a:latin typeface="Bebas Neue Bold"/>
                </a:rPr>
                <a:t>How people get rabies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40147" y="4011295"/>
            <a:ext cx="6193631" cy="5246370"/>
            <a:chOff x="0" y="0"/>
            <a:chExt cx="2374900" cy="2011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540" y="-2540"/>
              <a:ext cx="2377440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13459" t="0" r="-1345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695879"/>
            <a:ext cx="969139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Rabies and Humans Facts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010150"/>
            <a:ext cx="8885598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According to the World Health Organization, Rabies causes about 59,000 human deaths every year around the world. Over half of these deaths are children.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For context, the population of Nunavut in the 2021 Statistics Canada census was 36,858.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46629"/>
            <a:ext cx="17259300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Rabies is a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deadly disease 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that should be taken seriously.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23146" y="1028700"/>
            <a:ext cx="8536154" cy="8229600"/>
          </a:xfrm>
          <a:custGeom>
            <a:avLst/>
            <a:gdLst/>
            <a:ahLst/>
            <a:cxnLst/>
            <a:rect r="r" b="b" t="t" l="l"/>
            <a:pathLst>
              <a:path h="8229600" w="8536154">
                <a:moveTo>
                  <a:pt x="0" y="0"/>
                </a:moveTo>
                <a:lnTo>
                  <a:pt x="8536154" y="0"/>
                </a:lnTo>
                <a:lnTo>
                  <a:pt x="8536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17" t="0" r="-209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71027"/>
            <a:ext cx="7342317" cy="6440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What do you think you should do if you’ve been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bitten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,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scratched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by an animal or have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come into contact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with an animal that’s acting strangely?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92699" y="5090565"/>
            <a:ext cx="2714356" cy="1455882"/>
          </a:xfrm>
          <a:custGeom>
            <a:avLst/>
            <a:gdLst/>
            <a:ahLst/>
            <a:cxnLst/>
            <a:rect r="r" b="b" t="t" l="l"/>
            <a:pathLst>
              <a:path h="1455882" w="2714356">
                <a:moveTo>
                  <a:pt x="0" y="0"/>
                </a:moveTo>
                <a:lnTo>
                  <a:pt x="2714356" y="0"/>
                </a:lnTo>
                <a:lnTo>
                  <a:pt x="2714356" y="1455882"/>
                </a:lnTo>
                <a:lnTo>
                  <a:pt x="0" y="1455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319430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16030" y="8037849"/>
            <a:ext cx="1370639" cy="1355219"/>
          </a:xfrm>
          <a:custGeom>
            <a:avLst/>
            <a:gdLst/>
            <a:ahLst/>
            <a:cxnLst/>
            <a:rect r="r" b="b" t="t" l="l"/>
            <a:pathLst>
              <a:path h="1355219" w="1370639">
                <a:moveTo>
                  <a:pt x="0" y="0"/>
                </a:moveTo>
                <a:lnTo>
                  <a:pt x="1370639" y="0"/>
                </a:lnTo>
                <a:lnTo>
                  <a:pt x="1370639" y="1355219"/>
                </a:lnTo>
                <a:lnTo>
                  <a:pt x="0" y="1355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8223480"/>
            <a:ext cx="983956" cy="983956"/>
          </a:xfrm>
          <a:custGeom>
            <a:avLst/>
            <a:gdLst/>
            <a:ahLst/>
            <a:cxnLst/>
            <a:rect r="r" b="b" t="t" l="l"/>
            <a:pathLst>
              <a:path h="983956" w="983956">
                <a:moveTo>
                  <a:pt x="0" y="0"/>
                </a:moveTo>
                <a:lnTo>
                  <a:pt x="983956" y="0"/>
                </a:lnTo>
                <a:lnTo>
                  <a:pt x="983956" y="983956"/>
                </a:lnTo>
                <a:lnTo>
                  <a:pt x="0" y="983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3599164"/>
            <a:ext cx="12026836" cy="1544336"/>
            <a:chOff x="0" y="0"/>
            <a:chExt cx="16035782" cy="20591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364123"/>
              <a:ext cx="1330868" cy="1330868"/>
            </a:xfrm>
            <a:custGeom>
              <a:avLst/>
              <a:gdLst/>
              <a:ahLst/>
              <a:cxnLst/>
              <a:rect r="r" b="b" t="t" l="l"/>
              <a:pathLst>
                <a:path h="1330868" w="1330868">
                  <a:moveTo>
                    <a:pt x="0" y="0"/>
                  </a:moveTo>
                  <a:lnTo>
                    <a:pt x="1330868" y="0"/>
                  </a:lnTo>
                  <a:lnTo>
                    <a:pt x="1330868" y="1330869"/>
                  </a:lnTo>
                  <a:lnTo>
                    <a:pt x="0" y="1330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615381" y="0"/>
              <a:ext cx="1310112" cy="2059115"/>
            </a:xfrm>
            <a:custGeom>
              <a:avLst/>
              <a:gdLst/>
              <a:ahLst/>
              <a:cxnLst/>
              <a:rect r="r" b="b" t="t" l="l"/>
              <a:pathLst>
                <a:path h="2059115" w="1310112">
                  <a:moveTo>
                    <a:pt x="0" y="0"/>
                  </a:moveTo>
                  <a:lnTo>
                    <a:pt x="1310112" y="0"/>
                  </a:lnTo>
                  <a:lnTo>
                    <a:pt x="1310112" y="2059115"/>
                  </a:lnTo>
                  <a:lnTo>
                    <a:pt x="0" y="2059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561797" y="553731"/>
              <a:ext cx="14473985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Tell an adult what happened.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219154" y="5128261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you have been bitten or scratche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d, wash the wound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right away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with soap and warm water.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6639263"/>
            <a:ext cx="13021177" cy="1491402"/>
            <a:chOff x="0" y="0"/>
            <a:chExt cx="17361570" cy="19885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333565"/>
              <a:ext cx="1321405" cy="1321405"/>
            </a:xfrm>
            <a:custGeom>
              <a:avLst/>
              <a:gdLst/>
              <a:ahLst/>
              <a:cxnLst/>
              <a:rect r="r" b="b" t="t" l="l"/>
              <a:pathLst>
                <a:path h="1321405" w="1321405">
                  <a:moveTo>
                    <a:pt x="0" y="0"/>
                  </a:moveTo>
                  <a:lnTo>
                    <a:pt x="1321405" y="0"/>
                  </a:lnTo>
                  <a:lnTo>
                    <a:pt x="1321405" y="1321405"/>
                  </a:lnTo>
                  <a:lnTo>
                    <a:pt x="0" y="1321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5929824" y="0"/>
              <a:ext cx="1431746" cy="1988535"/>
            </a:xfrm>
            <a:custGeom>
              <a:avLst/>
              <a:gdLst/>
              <a:ahLst/>
              <a:cxnLst/>
              <a:rect r="r" b="b" t="t" l="l"/>
              <a:pathLst>
                <a:path h="1988535" w="1431746">
                  <a:moveTo>
                    <a:pt x="0" y="0"/>
                  </a:moveTo>
                  <a:lnTo>
                    <a:pt x="1431746" y="0"/>
                  </a:lnTo>
                  <a:lnTo>
                    <a:pt x="1431746" y="1988535"/>
                  </a:lnTo>
                  <a:lnTo>
                    <a:pt x="0" y="198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552333" y="518441"/>
              <a:ext cx="14473985" cy="818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Disinfect the wound with alcohol or an iodine solution. 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8700" y="736802"/>
            <a:ext cx="1623060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Steps to take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52023"/>
            <a:ext cx="1653093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Bold"/>
              </a:rPr>
              <a:t>Take these steps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if you’ve been bitten or scratched by an animal (like a dog or a fox) OR have come into contact with an animal that is know or suspected to have rabies. 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01410" y="8325251"/>
            <a:ext cx="10855489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Bold"/>
              </a:rPr>
              <a:t>Immediately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go to the health center.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79421" y="5684257"/>
            <a:ext cx="3849942" cy="3849942"/>
            <a:chOff x="0" y="0"/>
            <a:chExt cx="5133256" cy="513325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5133256" cy="5133256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753543" y="309292"/>
              <a:ext cx="3626170" cy="4329756"/>
            </a:xfrm>
            <a:custGeom>
              <a:avLst/>
              <a:gdLst/>
              <a:ahLst/>
              <a:cxnLst/>
              <a:rect r="r" b="b" t="t" l="l"/>
              <a:pathLst>
                <a:path h="4329756" w="3626170">
                  <a:moveTo>
                    <a:pt x="0" y="0"/>
                  </a:moveTo>
                  <a:lnTo>
                    <a:pt x="3626170" y="0"/>
                  </a:lnTo>
                  <a:lnTo>
                    <a:pt x="3626170" y="4329756"/>
                  </a:lnTo>
                  <a:lnTo>
                    <a:pt x="0" y="4329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494816"/>
            <a:ext cx="16230600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It is </a:t>
            </a:r>
            <a:r>
              <a:rPr lang="en-US" sz="5199">
                <a:solidFill>
                  <a:srgbClr val="EF4925"/>
                </a:solidFill>
                <a:latin typeface="Lexend Deca"/>
              </a:rPr>
              <a:t>essential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that you go to the health center </a:t>
            </a:r>
            <a:r>
              <a:rPr lang="en-US" sz="5199" u="sng">
                <a:solidFill>
                  <a:srgbClr val="EF4925"/>
                </a:solidFill>
                <a:latin typeface="Lexend Deca"/>
              </a:rPr>
              <a:t>within 24 hours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of being bitten or scratched by an animal OR having come into contact with an animal that might have rabies.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21291"/>
            <a:ext cx="1045324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Going to the health center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918983"/>
            <a:ext cx="11450721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At the health center, the nurse or doctor will treat your wound and decide if you need to have a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rabies vaccine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06836" y="763516"/>
            <a:ext cx="5070833" cy="2367169"/>
            <a:chOff x="0" y="0"/>
            <a:chExt cx="6761110" cy="31562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6809" y="75278"/>
              <a:ext cx="3062544" cy="3062544"/>
            </a:xfrm>
            <a:custGeom>
              <a:avLst/>
              <a:gdLst/>
              <a:ahLst/>
              <a:cxnLst/>
              <a:rect r="r" b="b" t="t" l="l"/>
              <a:pathLst>
                <a:path h="3062544" w="3062544">
                  <a:moveTo>
                    <a:pt x="0" y="0"/>
                  </a:moveTo>
                  <a:lnTo>
                    <a:pt x="3062544" y="0"/>
                  </a:lnTo>
                  <a:lnTo>
                    <a:pt x="3062544" y="3062544"/>
                  </a:lnTo>
                  <a:lnTo>
                    <a:pt x="0" y="3062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10032"/>
              <a:ext cx="3136161" cy="313616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33350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4747" lIns="54747" bIns="54747" rIns="54747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715352" y="0"/>
              <a:ext cx="3045758" cy="3156226"/>
            </a:xfrm>
            <a:custGeom>
              <a:avLst/>
              <a:gdLst/>
              <a:ahLst/>
              <a:cxnLst/>
              <a:rect r="r" b="b" t="t" l="l"/>
              <a:pathLst>
                <a:path h="3156226" w="3045758">
                  <a:moveTo>
                    <a:pt x="0" y="0"/>
                  </a:moveTo>
                  <a:lnTo>
                    <a:pt x="3045758" y="0"/>
                  </a:lnTo>
                  <a:lnTo>
                    <a:pt x="3045758" y="3156226"/>
                  </a:lnTo>
                  <a:lnTo>
                    <a:pt x="0" y="3156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721291"/>
            <a:ext cx="721340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The Rabies Vaccine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407734" y="7537276"/>
            <a:ext cx="13231636" cy="1118785"/>
            <a:chOff x="0" y="0"/>
            <a:chExt cx="17642182" cy="1491713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7642182" cy="1491713"/>
              <a:chOff x="0" y="0"/>
              <a:chExt cx="3484875" cy="29465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484876" cy="294659"/>
              </a:xfrm>
              <a:custGeom>
                <a:avLst/>
                <a:gdLst/>
                <a:ahLst/>
                <a:cxnLst/>
                <a:rect r="r" b="b" t="t" l="l"/>
                <a:pathLst>
                  <a:path h="294659" w="3484876">
                    <a:moveTo>
                      <a:pt x="29840" y="0"/>
                    </a:moveTo>
                    <a:lnTo>
                      <a:pt x="3455035" y="0"/>
                    </a:lnTo>
                    <a:cubicBezTo>
                      <a:pt x="3471516" y="0"/>
                      <a:pt x="3484876" y="13360"/>
                      <a:pt x="3484876" y="29840"/>
                    </a:cubicBezTo>
                    <a:lnTo>
                      <a:pt x="3484876" y="264819"/>
                    </a:lnTo>
                    <a:cubicBezTo>
                      <a:pt x="3484876" y="272733"/>
                      <a:pt x="3481732" y="280323"/>
                      <a:pt x="3476135" y="285919"/>
                    </a:cubicBezTo>
                    <a:cubicBezTo>
                      <a:pt x="3470539" y="291516"/>
                      <a:pt x="3462949" y="294659"/>
                      <a:pt x="3455035" y="294659"/>
                    </a:cubicBezTo>
                    <a:lnTo>
                      <a:pt x="29840" y="294659"/>
                    </a:lnTo>
                    <a:cubicBezTo>
                      <a:pt x="21926" y="294659"/>
                      <a:pt x="14336" y="291516"/>
                      <a:pt x="8740" y="285919"/>
                    </a:cubicBezTo>
                    <a:cubicBezTo>
                      <a:pt x="3144" y="280323"/>
                      <a:pt x="0" y="272733"/>
                      <a:pt x="0" y="264819"/>
                    </a:cubicBezTo>
                    <a:lnTo>
                      <a:pt x="0" y="29840"/>
                    </a:lnTo>
                    <a:cubicBezTo>
                      <a:pt x="0" y="21926"/>
                      <a:pt x="3144" y="14336"/>
                      <a:pt x="8740" y="8740"/>
                    </a:cubicBezTo>
                    <a:cubicBezTo>
                      <a:pt x="14336" y="3144"/>
                      <a:pt x="21926" y="0"/>
                      <a:pt x="2984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66675" cap="rnd">
                <a:solidFill>
                  <a:srgbClr val="EF4925"/>
                </a:solidFill>
                <a:prstDash val="solid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3484875" cy="33275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442961" y="113185"/>
              <a:ext cx="16756261" cy="1160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279"/>
                </a:lnSpc>
              </a:pPr>
              <a:r>
                <a:rPr lang="en-US" sz="5199">
                  <a:solidFill>
                    <a:srgbClr val="000000"/>
                  </a:solidFill>
                  <a:latin typeface="Lexend Deca"/>
                </a:rPr>
                <a:t>The rabies </a:t>
              </a:r>
              <a:r>
                <a:rPr lang="en-US" sz="5199">
                  <a:solidFill>
                    <a:srgbClr val="EF4925"/>
                  </a:solidFill>
                  <a:latin typeface="Lexend Deca"/>
                </a:rPr>
                <a:t>vaccine</a:t>
              </a:r>
              <a:r>
                <a:rPr lang="en-US" sz="5199">
                  <a:solidFill>
                    <a:srgbClr val="000000"/>
                  </a:solidFill>
                  <a:latin typeface="Lexend Deca"/>
                </a:rPr>
                <a:t> could </a:t>
              </a:r>
              <a:r>
                <a:rPr lang="en-US" sz="5199">
                  <a:solidFill>
                    <a:srgbClr val="EF4925"/>
                  </a:solidFill>
                  <a:latin typeface="Lexend Deca"/>
                </a:rPr>
                <a:t>save your life.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3691572"/>
            <a:ext cx="16230600" cy="2903855"/>
            <a:chOff x="0" y="0"/>
            <a:chExt cx="21640800" cy="387180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0525972" y="133698"/>
              <a:ext cx="2668839" cy="1217658"/>
            </a:xfrm>
            <a:custGeom>
              <a:avLst/>
              <a:gdLst/>
              <a:ahLst/>
              <a:cxnLst/>
              <a:rect r="r" b="b" t="t" l="l"/>
              <a:pathLst>
                <a:path h="1217658" w="2668839">
                  <a:moveTo>
                    <a:pt x="0" y="0"/>
                  </a:moveTo>
                  <a:lnTo>
                    <a:pt x="2668839" y="0"/>
                  </a:lnTo>
                  <a:lnTo>
                    <a:pt x="2668839" y="1217658"/>
                  </a:lnTo>
                  <a:lnTo>
                    <a:pt x="0" y="1217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525972" y="2520451"/>
              <a:ext cx="2668839" cy="1217658"/>
            </a:xfrm>
            <a:custGeom>
              <a:avLst/>
              <a:gdLst/>
              <a:ahLst/>
              <a:cxnLst/>
              <a:rect r="r" b="b" t="t" l="l"/>
              <a:pathLst>
                <a:path h="1217658" w="2668839">
                  <a:moveTo>
                    <a:pt x="0" y="0"/>
                  </a:moveTo>
                  <a:lnTo>
                    <a:pt x="2668839" y="0"/>
                  </a:lnTo>
                  <a:lnTo>
                    <a:pt x="2668839" y="1217658"/>
                  </a:lnTo>
                  <a:lnTo>
                    <a:pt x="0" y="1217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0" y="-130239"/>
              <a:ext cx="10285076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If you are infected with rabies and you </a:t>
              </a:r>
              <a:r>
                <a:rPr lang="en-US" sz="3399">
                  <a:solidFill>
                    <a:srgbClr val="EF4925"/>
                  </a:solidFill>
                  <a:latin typeface="Avenir Bold"/>
                </a:rPr>
                <a:t>DON’T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get a rabies vaccine</a:t>
              </a:r>
              <a:r>
                <a:rPr lang="en-US" sz="3399">
                  <a:solidFill>
                    <a:srgbClr val="000000"/>
                  </a:solidFill>
                  <a:latin typeface="Avenir"/>
                </a:rPr>
                <a:t> in time...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4219706" y="-133350"/>
              <a:ext cx="7421094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... you have an almost 100% chance of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dying. 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2253403"/>
              <a:ext cx="10070947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If you are infected with rabies and you </a:t>
              </a:r>
              <a:r>
                <a:rPr lang="en-US" sz="3399">
                  <a:solidFill>
                    <a:srgbClr val="EF4925"/>
                  </a:solidFill>
                  <a:latin typeface="Avenir Bold"/>
                </a:rPr>
                <a:t>DO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 get a rabies vaccine in time...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4219706" y="2253403"/>
              <a:ext cx="7421094" cy="1618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Avenir"/>
                </a:rPr>
                <a:t>... you have an almost 100% chance of </a:t>
              </a:r>
              <a:r>
                <a:rPr lang="en-US" sz="3399">
                  <a:solidFill>
                    <a:srgbClr val="000000"/>
                  </a:solidFill>
                  <a:latin typeface="Avenir Bold"/>
                </a:rPr>
                <a:t>surviving. 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136982" y="1938951"/>
            <a:ext cx="8482203" cy="7319349"/>
            <a:chOff x="0" y="0"/>
            <a:chExt cx="18351500" cy="15835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74420" y="3459480"/>
              <a:ext cx="13009880" cy="10297159"/>
            </a:xfrm>
            <a:custGeom>
              <a:avLst/>
              <a:gdLst/>
              <a:ahLst/>
              <a:cxnLst/>
              <a:rect r="r" b="b" t="t" l="l"/>
              <a:pathLst>
                <a:path h="10297159" w="13009880">
                  <a:moveTo>
                    <a:pt x="0" y="0"/>
                  </a:moveTo>
                  <a:lnTo>
                    <a:pt x="13009880" y="0"/>
                  </a:lnTo>
                  <a:lnTo>
                    <a:pt x="13009880" y="10297159"/>
                  </a:lnTo>
                  <a:lnTo>
                    <a:pt x="0" y="10297159"/>
                  </a:lnTo>
                  <a:close/>
                </a:path>
              </a:pathLst>
            </a:custGeom>
            <a:blipFill>
              <a:blip r:embed="rId2"/>
              <a:stretch>
                <a:fillRect l="-9398" t="0" r="-939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351500" cy="15835630"/>
            </a:xfrm>
            <a:custGeom>
              <a:avLst/>
              <a:gdLst/>
              <a:ahLst/>
              <a:cxnLst/>
              <a:rect r="r" b="b" t="t" l="l"/>
              <a:pathLst>
                <a:path h="15835630" w="18351500">
                  <a:moveTo>
                    <a:pt x="0" y="0"/>
                  </a:moveTo>
                  <a:lnTo>
                    <a:pt x="0" y="15835630"/>
                  </a:lnTo>
                  <a:lnTo>
                    <a:pt x="18351500" y="15835630"/>
                  </a:lnTo>
                  <a:lnTo>
                    <a:pt x="18351500" y="0"/>
                  </a:lnTo>
                  <a:lnTo>
                    <a:pt x="0" y="0"/>
                  </a:lnTo>
                  <a:close/>
                  <a:moveTo>
                    <a:pt x="13288011" y="12829540"/>
                  </a:moveTo>
                  <a:lnTo>
                    <a:pt x="1766570" y="12829540"/>
                  </a:lnTo>
                  <a:lnTo>
                    <a:pt x="1766570" y="4297680"/>
                  </a:lnTo>
                  <a:lnTo>
                    <a:pt x="13288011" y="4297680"/>
                  </a:lnTo>
                  <a:lnTo>
                    <a:pt x="13288011" y="12829540"/>
                  </a:lnTo>
                  <a:close/>
                </a:path>
              </a:pathLst>
            </a:custGeom>
            <a:blipFill>
              <a:blip r:embed="rId3"/>
              <a:stretch>
                <a:fillRect l="-315" t="0" r="-31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402730" y="715503"/>
            <a:ext cx="3720108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Role Play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06049"/>
            <a:ext cx="1212124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ulaayu learns about rabies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842216"/>
            <a:ext cx="9154288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Italics"/>
              </a:rPr>
              <a:t>Ulayuu Learns About Rabies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by Dr. Hugh Whitney tells the story of an Inuit girl who learns about rabies after her dogs encounter a fox in the wild.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Read it to find out more about rabies, how it is transmitted, and how to prevent infections in people and dogs.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149947" y="517858"/>
            <a:ext cx="4944568" cy="6465397"/>
          </a:xfrm>
          <a:custGeom>
            <a:avLst/>
            <a:gdLst/>
            <a:ahLst/>
            <a:cxnLst/>
            <a:rect r="r" b="b" t="t" l="l"/>
            <a:pathLst>
              <a:path h="6465397" w="4944568">
                <a:moveTo>
                  <a:pt x="0" y="0"/>
                </a:moveTo>
                <a:lnTo>
                  <a:pt x="4944568" y="0"/>
                </a:lnTo>
                <a:lnTo>
                  <a:pt x="4944568" y="6465397"/>
                </a:lnTo>
                <a:lnTo>
                  <a:pt x="0" y="6465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02999" y="4674267"/>
            <a:ext cx="3572961" cy="4584033"/>
          </a:xfrm>
          <a:custGeom>
            <a:avLst/>
            <a:gdLst/>
            <a:ahLst/>
            <a:cxnLst/>
            <a:rect r="r" b="b" t="t" l="l"/>
            <a:pathLst>
              <a:path h="4584033" w="3572961">
                <a:moveTo>
                  <a:pt x="0" y="0"/>
                </a:moveTo>
                <a:lnTo>
                  <a:pt x="3572961" y="0"/>
                </a:lnTo>
                <a:lnTo>
                  <a:pt x="3572961" y="4584033"/>
                </a:lnTo>
                <a:lnTo>
                  <a:pt x="0" y="4584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22879"/>
            <a:ext cx="565487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Let’s practice!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DAGC4sDuZPU</dc:identifier>
  <dcterms:modified xsi:type="dcterms:W3CDTF">2011-08-01T06:04:30Z</dcterms:modified>
  <cp:revision>1</cp:revision>
  <dc:title>English - NRAPEP Lesson 3: Rabies and Humans- Slides</dc:title>
</cp:coreProperties>
</file>